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3" r:id="rId35"/>
    <p:sldId id="290" r:id="rId36"/>
    <p:sldId id="291" r:id="rId37"/>
    <p:sldId id="294" r:id="rId38"/>
    <p:sldId id="295" r:id="rId39"/>
    <p:sldId id="292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6" r:id="rId50"/>
    <p:sldId id="307" r:id="rId51"/>
    <p:sldId id="308" r:id="rId52"/>
    <p:sldId id="310" r:id="rId53"/>
    <p:sldId id="309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30" r:id="rId71"/>
    <p:sldId id="328" r:id="rId72"/>
    <p:sldId id="329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273" r:id="rId87"/>
    <p:sldId id="304" r:id="rId88"/>
    <p:sldId id="311" r:id="rId89"/>
  </p:sldIdLst>
  <p:sldSz cx="12801600" cy="9601200" type="A3"/>
  <p:notesSz cx="6858000" cy="9144000"/>
  <p:defaultTextStyle>
    <a:defPPr>
      <a:defRPr lang="en-US"/>
    </a:defPPr>
    <a:lvl1pPr marL="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1464" y="-102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2982596"/>
            <a:ext cx="10881360" cy="20580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778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92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1160" y="384494"/>
            <a:ext cx="2880360" cy="81921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080" y="384494"/>
            <a:ext cx="8427720" cy="81921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6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01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238" y="6169661"/>
            <a:ext cx="10881360" cy="1906905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63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74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549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2149158"/>
            <a:ext cx="5656263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" y="3044825"/>
            <a:ext cx="5656263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3036" y="2149158"/>
            <a:ext cx="5658485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658485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56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53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382270"/>
            <a:ext cx="4211638" cy="162687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070" y="382271"/>
            <a:ext cx="7156450" cy="8194358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1" y="2009141"/>
            <a:ext cx="4211638" cy="6567488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39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3" y="6720840"/>
            <a:ext cx="7680960" cy="79343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9203" y="857885"/>
            <a:ext cx="7680960" cy="5760720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9203" y="7514273"/>
            <a:ext cx="7680960" cy="1126807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17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2240281"/>
            <a:ext cx="11521440" cy="6336348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2892A-24A5-4B4B-8387-EBD59ECC851F}" type="datetimeFigureOut">
              <a:rPr lang="en-IN" smtClean="0"/>
              <a:pPr/>
              <a:t>05-09-2022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3880" y="8898891"/>
            <a:ext cx="40538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4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85351-7647-4C03-97B0-B914A39DB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93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8016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28016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0130" indent="-400050" algn="l" defTabSz="1280160" rtl="0" eaLnBrk="1" latinLnBrk="0" hangingPunct="1">
        <a:spcBef>
          <a:spcPct val="20000"/>
        </a:spcBef>
        <a:buFont typeface="Arial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s.umass.edu/ece/koren/arith/simulator/Booth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igarch.org/wp-content/uploads/2017/03/Welcome-1080x6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40" y="1575538"/>
            <a:ext cx="12902399" cy="8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51117" y="207998"/>
            <a:ext cx="12852717" cy="6247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28016" tIns="64008" rIns="128016" bIns="64008">
            <a:spAutoFit/>
          </a:bodyPr>
          <a:lstStyle/>
          <a:p>
            <a:pPr algn="ctr"/>
            <a:r>
              <a:rPr lang="en-IN" sz="32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19ECC01 – COMPUTER ARCHITECTURE AND ORGANIZATION </a:t>
            </a:r>
            <a:endParaRPr lang="en-IN" sz="3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05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6144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560240"/>
            <a:ext cx="1542538" cy="51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Overflow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352128" y="2208312"/>
            <a:ext cx="12169352" cy="2062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When the result of an arithmetic operation exceeds the standard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word size n, overflow occurs.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With n-bit unsigned numbers, overflow is indicated by an output carry bit c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= 1.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8152" y="4656584"/>
            <a:ext cx="14766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Example,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44416" y="5016624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Add: X = 11101011 = 235 and Y= 00101010 = 42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4216" y="5520680"/>
            <a:ext cx="107029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latin typeface="Times New Roman" pitchFamily="18" charset="0"/>
                <a:cs typeface="Times New Roman" pitchFamily="18" charset="0"/>
              </a:rPr>
              <a:t>Z=X+ Y= 11101011 +00101010 = 00010101=21 (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235+42 (modulo 256)</a:t>
            </a:r>
            <a:r>
              <a:rPr lang="es-ES" sz="28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04856" y="5952728"/>
            <a:ext cx="24064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with c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c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=1.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89232" y="5979730"/>
            <a:ext cx="2092881" cy="4770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wraps around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20280" y="6672808"/>
            <a:ext cx="9721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appending 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 Z, we get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b="1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Z =100010101 = 277 = 256+21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6144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560240"/>
            <a:ext cx="1542538" cy="51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Overflow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352128" y="2496344"/>
            <a:ext cx="119533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we reinterpret the numbers in the preceding example as twos-complement rather than as unsigned,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4336" y="3720480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Add: X = 11101011 = -21 and Y= 00101010 = 42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9982" y="4368552"/>
            <a:ext cx="7423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latin typeface="Times New Roman" pitchFamily="18" charset="0"/>
                <a:cs typeface="Times New Roman" pitchFamily="18" charset="0"/>
              </a:rPr>
              <a:t>Z=X+ Y= 11101011 +00101010 = 00010101=+21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4136" y="5088632"/>
            <a:ext cx="11953328" cy="861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Overflow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 modulo-2" twos-complement addition can only result from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adding two positive numbers or two negative numbers.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008" y="6146393"/>
            <a:ext cx="12521480" cy="12464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the first case overflow is indicated by a carry bit into the sign position, that is, by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n-2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1,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since this indicates that the magnitude of the sum exceeds the n - 1 bits allocated to it.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thought shows that overflow from adding two negative numbers is indicated by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n-2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0.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60640" y="7802577"/>
            <a:ext cx="2720480" cy="12464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Overflow occurs if </a:t>
            </a: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(+A) + (+B) = −C</a:t>
            </a: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(−A) + (−B) = +C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2368" y="2352328"/>
            <a:ext cx="8024892" cy="1224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696144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560240"/>
            <a:ext cx="1542538" cy="51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Overflow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16" y="4224536"/>
            <a:ext cx="12449472" cy="10867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4536" y="5952728"/>
            <a:ext cx="5109629" cy="13681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2008312" y="6312768"/>
            <a:ext cx="1877437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IN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Overflow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6144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17560" y="1272208"/>
            <a:ext cx="2895408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High Speed Adders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9707" y="3144416"/>
            <a:ext cx="5891741" cy="3970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Carry Look Ahead Adders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Carry Save Adders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Carry Select Adders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Carry Skip Adders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Kogge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-Stone Adders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Brent-Kung  Adders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Ling Adders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6144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17560" y="1272208"/>
            <a:ext cx="2895408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High Speed Adders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96" y="1973124"/>
            <a:ext cx="4726422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Carry Look Ahead Adders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4874" y="3504456"/>
            <a:ext cx="1693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Propagate: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356" y="2784376"/>
            <a:ext cx="15584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Generate: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8352" y="2712368"/>
            <a:ext cx="1512168" cy="663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9660" y="3576464"/>
            <a:ext cx="1552868" cy="57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195606" y="2811378"/>
            <a:ext cx="50690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Generates Carry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when x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1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2957" y="3603466"/>
            <a:ext cx="63174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Propagates Carry C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i-1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when x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or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1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4456" y="4512568"/>
            <a:ext cx="5732494" cy="7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28592" y="5592687"/>
            <a:ext cx="2952328" cy="9595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00B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28592" y="6888831"/>
            <a:ext cx="3096344" cy="570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6144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17560" y="1272208"/>
            <a:ext cx="2895408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High Speed Adders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96" y="1973124"/>
            <a:ext cx="4726422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Carry Look Ahead Adders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326" y="2640360"/>
            <a:ext cx="7084578" cy="2551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192" y="5346220"/>
            <a:ext cx="6791325" cy="4200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850511" y="2784376"/>
            <a:ext cx="1895071" cy="47705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Advantages: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45066" y="3288432"/>
            <a:ext cx="47644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Speed of Computation is High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17269" y="4080520"/>
            <a:ext cx="2270173" cy="47705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Disadvantages: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28992" y="4656584"/>
            <a:ext cx="46726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Number of Gates required grows as n2 for n bits. So, maximum of 4-bit CLA is used.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0240" y="2755206"/>
            <a:ext cx="9611825" cy="3989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696144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7560" y="1272208"/>
            <a:ext cx="2895408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High Speed Adders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96" y="1973124"/>
            <a:ext cx="286322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 algn="just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Adder Expansion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168" y="7200543"/>
            <a:ext cx="115212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16 bit Adder = 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 Cascaded CLA with RCA carry propagation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CLA Generator with RCA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6144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17560" y="1272208"/>
            <a:ext cx="2895408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High Speed Adders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96" y="1973124"/>
            <a:ext cx="286322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 algn="just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Adder Expansion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20" y="2712368"/>
            <a:ext cx="9145016" cy="6651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497144" y="3288432"/>
            <a:ext cx="33044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16 bit Adder = 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 Cascaded CLA with RCA carry propagation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CLA Generator with RCA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6144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56384" y="1200200"/>
            <a:ext cx="7696402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 of Positive Numbers – Array Multiplier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7626" y="2681288"/>
            <a:ext cx="8934921" cy="5143648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7920" y="2496344"/>
            <a:ext cx="8673680" cy="662572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696144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7" y="2064296"/>
            <a:ext cx="5514975" cy="36576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808854" y="1200200"/>
            <a:ext cx="7696402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 of Positive Numbers – Array Multiplier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4990" y="62474"/>
            <a:ext cx="5263172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II - 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152" y="1776264"/>
            <a:ext cx="11809311" cy="67310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8016" tIns="64008" rIns="128016" bIns="64008">
            <a:spAutoFit/>
          </a:bodyPr>
          <a:lstStyle/>
          <a:p>
            <a:pPr marL="400050" indent="-400050">
              <a:buFont typeface="Wingdings" pitchFamily="2" charset="2"/>
              <a:buChar char="v"/>
            </a:pPr>
            <a:r>
              <a:rPr lang="en-IN" sz="39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Fixed Point Arithmetic </a:t>
            </a:r>
          </a:p>
          <a:p>
            <a:pPr marL="1680210" lvl="2" indent="-400050">
              <a:buFont typeface="Wingdings" pitchFamily="2" charset="2"/>
              <a:buChar char="Ø"/>
            </a:pPr>
            <a:r>
              <a:rPr lang="en-IN" sz="39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Addition, Subtraction, </a:t>
            </a:r>
            <a:r>
              <a:rPr lang="en-IN" sz="3900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Multiplication and Division </a:t>
            </a:r>
          </a:p>
          <a:p>
            <a:pPr marL="400050" indent="-400050">
              <a:buFont typeface="Wingdings" pitchFamily="2" charset="2"/>
              <a:buChar char="v"/>
            </a:pPr>
            <a:r>
              <a:rPr lang="en-IN" sz="3900" dirty="0" smtClean="0">
                <a:latin typeface="Times New Roman" pitchFamily="18" charset="0"/>
                <a:cs typeface="Times New Roman" pitchFamily="18" charset="0"/>
              </a:rPr>
              <a:t>Combinational and Sequential ALUs </a:t>
            </a:r>
          </a:p>
          <a:p>
            <a:pPr marL="400050" indent="-400050">
              <a:buFont typeface="Wingdings" pitchFamily="2" charset="2"/>
              <a:buChar char="v"/>
            </a:pPr>
            <a:r>
              <a:rPr lang="en-IN" sz="39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Robertson algorithm</a:t>
            </a:r>
          </a:p>
          <a:p>
            <a:pPr marL="400050" indent="-400050">
              <a:buFont typeface="Wingdings" pitchFamily="2" charset="2"/>
              <a:buChar char="v"/>
            </a:pPr>
            <a:r>
              <a:rPr lang="en-IN" sz="39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Booth’s algorithm</a:t>
            </a:r>
          </a:p>
          <a:p>
            <a:pPr marL="400050" indent="-400050">
              <a:buFont typeface="Wingdings" pitchFamily="2" charset="2"/>
              <a:buChar char="v"/>
            </a:pPr>
            <a:r>
              <a:rPr lang="en-IN" sz="39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Modified Booth’s Algorithm</a:t>
            </a:r>
          </a:p>
          <a:p>
            <a:pPr marL="400050" indent="-400050">
              <a:buFont typeface="Wingdings" pitchFamily="2" charset="2"/>
              <a:buChar char="v"/>
            </a:pPr>
            <a:r>
              <a:rPr lang="en-IN" sz="39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Restoring and Non–restoring division algorithm </a:t>
            </a:r>
          </a:p>
          <a:p>
            <a:pPr marL="400050" indent="-400050">
              <a:buFont typeface="Wingdings" pitchFamily="2" charset="2"/>
              <a:buChar char="v"/>
            </a:pPr>
            <a:r>
              <a:rPr lang="en-IN" sz="39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Floating Point Arithmetic</a:t>
            </a:r>
          </a:p>
          <a:p>
            <a:pPr marL="400050" indent="-400050">
              <a:buFont typeface="Wingdings" pitchFamily="2" charset="2"/>
              <a:buChar char="v"/>
            </a:pPr>
            <a:r>
              <a:rPr lang="en-IN" sz="39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Pipeline Processing</a:t>
            </a:r>
          </a:p>
          <a:p>
            <a:pPr marL="400050" indent="-400050">
              <a:buFont typeface="Wingdings" pitchFamily="2" charset="2"/>
              <a:buChar char="v"/>
            </a:pPr>
            <a:r>
              <a:rPr lang="en-IN" sz="39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Pipeline Design.</a:t>
            </a:r>
            <a:endParaRPr lang="en-IN" sz="39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9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9956" y="1910655"/>
            <a:ext cx="8115300" cy="721042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696144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08854" y="1200200"/>
            <a:ext cx="7696402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 of Positive Numbers – Array Multiplier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6144"/>
            <a:ext cx="2437014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08854" y="1200200"/>
            <a:ext cx="7696402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 of Positive Numbers – Array Multiplier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328" y="1920280"/>
            <a:ext cx="8856984" cy="7462094"/>
          </a:xfrm>
          <a:prstGeom prst="rect">
            <a:avLst/>
          </a:prstGeom>
          <a:ln w="889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2968" y="1992288"/>
            <a:ext cx="3294856" cy="823714"/>
          </a:xfrm>
          <a:prstGeom prst="rect">
            <a:avLst/>
          </a:prstGeom>
          <a:ln w="88900" cap="sq" cmpd="thickThin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6992" y="1200200"/>
            <a:ext cx="3975191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128" y="1992289"/>
            <a:ext cx="6405873" cy="4896544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76863" y="3792488"/>
            <a:ext cx="5585845" cy="540060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6384" y="3432448"/>
            <a:ext cx="7794122" cy="1083171"/>
          </a:xfrm>
          <a:prstGeom prst="rect">
            <a:avLst/>
          </a:prstGeom>
          <a:ln w="88900" cap="sq" cmpd="thickThin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61144" y="2486413"/>
            <a:ext cx="12388328" cy="56015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 Machine Level, 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the Partial Products are shifted Right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instead of Left, hence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2942599" y="5464583"/>
            <a:ext cx="6930231" cy="5601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The Sign bit is calculated as 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Ps = Xs </a:t>
            </a:r>
            <a:r>
              <a:rPr lang="en-IN" sz="2800" b="1" dirty="0" err="1" smtClean="0">
                <a:latin typeface="Times New Roman" pitchFamily="18" charset="0"/>
                <a:cs typeface="Times New Roman" pitchFamily="18" charset="0"/>
              </a:rPr>
              <a:t>xorYs</a:t>
            </a:r>
            <a:endParaRPr lang="en-IN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16992" y="1200200"/>
            <a:ext cx="3975191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104" y="2486413"/>
            <a:ext cx="11870686" cy="22837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It has 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common procedure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for , </a:t>
            </a:r>
          </a:p>
          <a:p>
            <a:pPr marL="1154430" lvl="1" indent="-514350"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Integers and Fractions</a:t>
            </a:r>
          </a:p>
          <a:p>
            <a:pPr marL="1154430" lvl="1" indent="-514350">
              <a:buFont typeface="+mj-lt"/>
              <a:buAutoNum type="arabi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Positive and Negative Numbers</a:t>
            </a:r>
          </a:p>
          <a:p>
            <a:pPr marL="457200" lvl="1" indent="-457200"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During the right shifting the 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SIGN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bit has to be Preserved</a:t>
            </a:r>
          </a:p>
          <a:p>
            <a:pPr marL="457200" lvl="1" indent="-457200">
              <a:buFont typeface="Wingdings" pitchFamily="2" charset="2"/>
              <a:buChar char="v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When multiplier is negative n-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step is 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Subtraction (A-M) and Right Shift.</a:t>
            </a:r>
          </a:p>
        </p:txBody>
      </p:sp>
      <p:sp>
        <p:nvSpPr>
          <p:cNvPr id="9" name="Rectangle 8"/>
          <p:cNvSpPr/>
          <p:nvPr/>
        </p:nvSpPr>
        <p:spPr>
          <a:xfrm>
            <a:off x="4516992" y="1200200"/>
            <a:ext cx="3975191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104" y="4944616"/>
            <a:ext cx="12583398" cy="504056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0280" y="1920280"/>
            <a:ext cx="9579637" cy="288032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6264" y="5664696"/>
            <a:ext cx="9861496" cy="3168352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516992" y="1200200"/>
            <a:ext cx="3975191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216" y="1848272"/>
            <a:ext cx="10798877" cy="737774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16992" y="1200200"/>
            <a:ext cx="3975191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16992" y="1200200"/>
            <a:ext cx="3975191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622317"/>
            <a:ext cx="1685205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</p:txBody>
      </p:sp>
      <p:sp>
        <p:nvSpPr>
          <p:cNvPr id="8" name="Rectangle 7"/>
          <p:cNvSpPr/>
          <p:nvPr/>
        </p:nvSpPr>
        <p:spPr>
          <a:xfrm>
            <a:off x="280120" y="2290251"/>
            <a:ext cx="12025336" cy="39297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28016" tIns="64008" rIns="128016" bIns="64008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Initially, Multiplicand in M Register; Multiplier in Q Register; Accumulator is Cleared.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If Q(0)=1, then </a:t>
            </a:r>
            <a:r>
              <a:rPr lang="en-IN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 = A + M 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IN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Right Shift FAQ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		Else if Q(0)=0, then </a:t>
            </a:r>
            <a:r>
              <a:rPr lang="en-IN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 = A + 0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Right Shift FAQ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		 (During the Right Shift retain the Sign Bit value)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Do this for n-bits, n times.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5629275"/>
            <a:ext cx="5410200" cy="3971925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16992" y="1200200"/>
            <a:ext cx="3975191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848272"/>
            <a:ext cx="10802316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Four Possible cases based on the Sign of X (Multiplier) and Y (Multiplicand):</a:t>
            </a:r>
          </a:p>
        </p:txBody>
      </p:sp>
      <p:sp>
        <p:nvSpPr>
          <p:cNvPr id="8" name="Rectangle 7"/>
          <p:cNvSpPr/>
          <p:nvPr/>
        </p:nvSpPr>
        <p:spPr>
          <a:xfrm>
            <a:off x="280120" y="2640360"/>
            <a:ext cx="12025336" cy="56692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28016" tIns="64008" rIns="128016" bIns="64008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400" b="1" baseline="-25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24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=Y</a:t>
            </a:r>
            <a:r>
              <a:rPr lang="en-IN" sz="2400" b="1" baseline="-25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24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=0; (X=Y= Positive)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IN" sz="24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		Do the Algorithm for ‘n’ times.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400" b="1" baseline="-25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=0, Y</a:t>
            </a:r>
            <a:r>
              <a:rPr lang="en-IN" sz="2400" b="1" baseline="-25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=1; (X= Positive, Y= Negative)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	Do the Algorithm for ‘n’ times and retain the sign bits.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IN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4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=1, Y</a:t>
            </a:r>
            <a:r>
              <a:rPr lang="en-IN" sz="2400" b="1" baseline="-25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=0; (X= Negative , Y= Positive)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IN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		Do the Algorithm for ‘n-1’ times and at the ‘</a:t>
            </a:r>
            <a:r>
              <a:rPr lang="en-IN" sz="2400" b="1" dirty="0" err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n’th</a:t>
            </a:r>
            <a:r>
              <a:rPr lang="en-IN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step do A=A-M and Right Shift (It is a Correction Step).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4"/>
            </a:pPr>
            <a:r>
              <a:rPr lang="en-IN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4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=1, Y</a:t>
            </a:r>
            <a:r>
              <a:rPr lang="en-IN" sz="2400" b="1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=1; (X=Y= Negative)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IN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		Do the Algorithm for ‘n-1’ times and at the ‘</a:t>
            </a:r>
            <a:r>
              <a:rPr lang="en-IN" sz="24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n’th</a:t>
            </a:r>
            <a:r>
              <a:rPr lang="en-IN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step do A=A-M and Right Shift (It is a Correction Step).</a:t>
            </a:r>
          </a:p>
        </p:txBody>
      </p:sp>
      <p:sp>
        <p:nvSpPr>
          <p:cNvPr id="9" name="Rectangle 8"/>
          <p:cNvSpPr/>
          <p:nvPr/>
        </p:nvSpPr>
        <p:spPr>
          <a:xfrm>
            <a:off x="3459484" y="8581832"/>
            <a:ext cx="6395020" cy="6832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Sign Flag: F = (Y</a:t>
            </a:r>
            <a:r>
              <a:rPr lang="en-IN" sz="3600" b="1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 and X</a:t>
            </a:r>
            <a:r>
              <a:rPr lang="en-IN" sz="36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) or F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8375" y="2675722"/>
            <a:ext cx="5277535" cy="22837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Multiplier X = 1011 0011 (-77)</a:t>
            </a:r>
          </a:p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Multiplicand Y = 1101 0101 (-43)</a:t>
            </a:r>
          </a:p>
          <a:p>
            <a:endParaRPr lang="en-IN" sz="28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8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2’ Complement of Y = 0010 1011</a:t>
            </a:r>
          </a:p>
        </p:txBody>
      </p:sp>
      <p:sp>
        <p:nvSpPr>
          <p:cNvPr id="7" name="Rectangle 6"/>
          <p:cNvSpPr/>
          <p:nvPr/>
        </p:nvSpPr>
        <p:spPr>
          <a:xfrm>
            <a:off x="3780094" y="1200200"/>
            <a:ext cx="5448992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 - Example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8963"/>
            <a:ext cx="1595437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Contents: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0120" y="1920280"/>
          <a:ext cx="11953328" cy="7150608"/>
        </p:xfrm>
        <a:graphic>
          <a:graphicData uri="http://schemas.openxmlformats.org/drawingml/2006/table">
            <a:tbl>
              <a:tblPr first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1728192"/>
                <a:gridCol w="4248472"/>
                <a:gridCol w="2988332"/>
                <a:gridCol w="2988332"/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Fixed Point Arithmetic</a:t>
                      </a:r>
                      <a:endParaRPr lang="en-US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Floating Point Arithmetic</a:t>
                      </a:r>
                      <a:endParaRPr lang="en-US" sz="24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Pipeline Processing</a:t>
                      </a:r>
                      <a:endParaRPr lang="en-US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Adders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1-bit Adder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n-bit Adder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Serial Adder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Fast Adders (Carry Save, Carry Select, Carry Look Ahead and Carry Skip Adders)</a:t>
                      </a:r>
                      <a:endParaRPr lang="en-US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Addition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Subtraction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Multiplication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Division</a:t>
                      </a:r>
                      <a:endParaRPr lang="en-US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Pipeline Structure of Adders, </a:t>
                      </a:r>
                      <a:r>
                        <a:rPr lang="en-US" sz="2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Subtracters</a:t>
                      </a:r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and Multipliers</a:t>
                      </a:r>
                      <a:endParaRPr lang="en-US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Subtracter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Parallel Adder / </a:t>
                      </a:r>
                      <a:r>
                        <a:rPr lang="en-US" sz="2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Subtracter</a:t>
                      </a:r>
                      <a:endParaRPr lang="en-US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Multiplier</a:t>
                      </a:r>
                      <a:endParaRPr lang="en-US" sz="2400" b="1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2’s Complement (Robertson) Algorithm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Booth’s Algorithm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Modified Booth Algorithm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Array Multiplier</a:t>
                      </a:r>
                      <a:endParaRPr lang="en-US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Division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Restoring Division</a:t>
                      </a:r>
                    </a:p>
                    <a:p>
                      <a:pPr marL="457200" indent="-4572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Non-Restoring Division</a:t>
                      </a:r>
                      <a:endParaRPr lang="en-US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924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328" y="1848868"/>
            <a:ext cx="8499276" cy="7632252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0094" y="1200200"/>
            <a:ext cx="5448992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 - Example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52128"/>
            <a:ext cx="232961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20120" y="1200200"/>
            <a:ext cx="5968942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2’s Complement Multiplier – Home 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352128" y="2280320"/>
            <a:ext cx="5262531" cy="22837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X = 1011 0011; Y = 0101 0101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X = 1100 (-4); Y = 0101 (5)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X = 1100 (-4); Y = 1101 (-3)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X = 0101 (5); Y = 1101 (-3)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X = 1011 (-5); Y = 1101 (-3)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69552" y="2856384"/>
            <a:ext cx="4669868" cy="22837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b="1" dirty="0" err="1" smtClean="0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: 1010 0001 1101 1110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err="1" smtClean="0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: 1110 1100 (-20)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err="1" smtClean="0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: 0000 1100 (+13)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err="1" smtClean="0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: 1111 0001 (-15)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 err="1" smtClean="0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: 0000 1111 (+15)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58221"/>
            <a:ext cx="464595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Signed Operand 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4764" y="1714187"/>
            <a:ext cx="4912050" cy="8987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Booth Multiplication 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Modified Booth Multiplication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52123" y="4440560"/>
            <a:ext cx="6341159" cy="12834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Sign Bit Extension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Booth or Bit Pair recorded Multiplier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Subtraction by 2’s Complement Addition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8232" y="3792488"/>
            <a:ext cx="40990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significant operations are,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14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58221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0362" y="1200200"/>
            <a:ext cx="2568459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Booth Multiplier</a:t>
            </a:r>
          </a:p>
        </p:txBody>
      </p:sp>
      <p:sp>
        <p:nvSpPr>
          <p:cNvPr id="2" name="Rectangle 1"/>
          <p:cNvSpPr/>
          <p:nvPr/>
        </p:nvSpPr>
        <p:spPr>
          <a:xfrm>
            <a:off x="-6990" y="2016788"/>
            <a:ext cx="950901" cy="4770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Rules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0121" y="2830830"/>
            <a:ext cx="12385376" cy="24006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 fontAlgn="base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multiplicand is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subtracted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from the partial product upon encountering the first least significant 1 in a string of 1’s in the multiplier</a:t>
            </a:r>
          </a:p>
          <a:p>
            <a:pPr marL="457200" indent="-457200" algn="just" fontAlgn="base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multiplicand is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added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to the partial product upon encountering the first 0 (provided that there was a previous ‘1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’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a string of 0’s in the multiplier.</a:t>
            </a:r>
          </a:p>
          <a:p>
            <a:pPr marL="457200" indent="-457200" algn="just" fontAlgn="base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partial product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does not change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when the multiplier bit is identical to the previous multiplier bit.</a:t>
            </a:r>
          </a:p>
        </p:txBody>
      </p:sp>
    </p:spTree>
    <p:extLst>
      <p:ext uri="{BB962C8B-B14F-4D97-AF65-F5344CB8AC3E}">
        <p14:creationId xmlns:p14="http://schemas.microsoft.com/office/powerpoint/2010/main" val="2420602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58221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0362" y="1200200"/>
            <a:ext cx="2568459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Booth Multiplier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-6990" y="2016788"/>
            <a:ext cx="950901" cy="4770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Rules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54820"/>
              </p:ext>
            </p:extLst>
          </p:nvPr>
        </p:nvGraphicFramePr>
        <p:xfrm>
          <a:off x="712168" y="2784376"/>
          <a:ext cx="11017223" cy="270814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520280"/>
                <a:gridCol w="2376264"/>
                <a:gridCol w="6120679"/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Multiplier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Booth Multiplier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Bit (Qi)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Bit (Qi-1)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(Q)×M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× M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 × M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 × M (2’s Complement Addition)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28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8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× M</a:t>
                      </a:r>
                      <a:endParaRPr lang="en-IN" sz="28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730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58221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0362" y="1200200"/>
            <a:ext cx="2568459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Booth Multiplier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-6990" y="1848272"/>
            <a:ext cx="1611339" cy="4770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Algorithm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112" y="2399836"/>
            <a:ext cx="12521480" cy="70173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Set the Multiplicand and Multiplier binary bits as M and Q, respectively.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Initially, we set the AC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registers value to 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SC represents the number of Multiplier bits (Q), and it is a sequence counter that is continuously decremented till equal to the number of bits (n) or reached to 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represents the last bit of the Q, and the Q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n+1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shows the incremented bit of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1.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On each cycle of the booth algorithm,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bits will be checked on the following parameters as follows:</a:t>
            </a:r>
          </a:p>
          <a:p>
            <a:pPr marL="1154430" lvl="1" indent="-514350" algn="just">
              <a:buFont typeface="+mj-lt"/>
              <a:buAutoNum type="romanL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When two bits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and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are 00 or 11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we simply perform the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arithmetic shift right operation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ashr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to the partial product AC. And the bits of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is incremented by 1 bit.</a:t>
            </a:r>
          </a:p>
          <a:p>
            <a:pPr marL="1154430" lvl="1" indent="-514350" algn="just">
              <a:buFont typeface="+mj-lt"/>
              <a:buAutoNum type="romanL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the bits of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and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is shows to 01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the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multiplicand bits (M) will be added to the AC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(Accumulator register). After that, we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perform the right shift operation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to the AC and QR bits by 1.</a:t>
            </a:r>
          </a:p>
          <a:p>
            <a:pPr marL="1154430" lvl="1" indent="-514350" algn="just">
              <a:buFont typeface="+mj-lt"/>
              <a:buAutoNum type="romanL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If the bits of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and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b="1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is shows to 10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the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multiplicand bits (M) will be subtracted from the AC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(Accumulator register). After that, we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perform the right shift operation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to the AC and QR bits by 1.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continuously works till we reached n - 1 bit in the booth algorithm.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Results of the Multiplication binary bits will be stored in the AC and QR registers.</a:t>
            </a:r>
          </a:p>
        </p:txBody>
      </p:sp>
    </p:spTree>
    <p:extLst>
      <p:ext uri="{BB962C8B-B14F-4D97-AF65-F5344CB8AC3E}">
        <p14:creationId xmlns:p14="http://schemas.microsoft.com/office/powerpoint/2010/main" val="1026435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760" y="2223146"/>
            <a:ext cx="9777351" cy="2505446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758221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0362" y="1200200"/>
            <a:ext cx="2568459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Booth Multiplier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606" y="5580376"/>
            <a:ext cx="2407859" cy="2088232"/>
          </a:xfrm>
          <a:prstGeom prst="rect">
            <a:avLst/>
          </a:prstGeom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720" y="5103322"/>
            <a:ext cx="3659784" cy="4770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0011110 can be written as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12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20" y="5376664"/>
            <a:ext cx="7036444" cy="4010177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758221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5752" y="1344216"/>
            <a:ext cx="4167296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Booth Multiplier - Examples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" y="1955094"/>
            <a:ext cx="5911830" cy="4205461"/>
          </a:xfrm>
          <a:prstGeom prst="round2DiagRect">
            <a:avLst>
              <a:gd name="adj1" fmla="val 16667"/>
              <a:gd name="adj2" fmla="val 0"/>
            </a:avLst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98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6" y="2531546"/>
            <a:ext cx="9780049" cy="5328592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758221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5752" y="1344216"/>
            <a:ext cx="4167296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Booth Multiplier - Examples</a:t>
            </a:r>
          </a:p>
        </p:txBody>
      </p:sp>
    </p:spTree>
    <p:extLst>
      <p:ext uri="{BB962C8B-B14F-4D97-AF65-F5344CB8AC3E}">
        <p14:creationId xmlns:p14="http://schemas.microsoft.com/office/powerpoint/2010/main" val="86350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58221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0362" y="1200200"/>
            <a:ext cx="2568459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Booth Multiplier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49738" y="1632248"/>
            <a:ext cx="3026726" cy="4770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Worst and Best Case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208312"/>
            <a:ext cx="12665496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 fontAlgn="base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Best case is when there is a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large block of consecutive 1’s and 0’s in the multipliers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so that there is minimum number of logical operations taking place, as in addition and subtraction.</a:t>
            </a:r>
          </a:p>
          <a:p>
            <a:pPr marL="457200" indent="-457200" algn="just" fontAlgn="base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Worst case is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when there are pairs of alternate 0’s and 1’s, either 01 or 10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the multipliers, so that maximum number of additions and subtractions are required.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32" y="3977334"/>
            <a:ext cx="6383336" cy="5508906"/>
          </a:xfrm>
          <a:prstGeom prst="rect">
            <a:avLst/>
          </a:prstGeom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9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8963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9890" y="1272208"/>
            <a:ext cx="2049022" cy="51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Basic Adders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6739" y="2568352"/>
            <a:ext cx="3077894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1-bit Half Adder</a:t>
            </a:r>
            <a:endParaRPr lang="en-US" sz="32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144" y="3288432"/>
            <a:ext cx="2376264" cy="1394764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413674" y="2559641"/>
            <a:ext cx="3008965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1-bit Full Adder</a:t>
            </a:r>
            <a:endParaRPr lang="en-US" sz="32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494" y="3288432"/>
            <a:ext cx="4480498" cy="1440160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8352" y="5232648"/>
            <a:ext cx="5738137" cy="1944216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6750" y="3714750"/>
            <a:ext cx="4514850" cy="5886450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23987" y="1262277"/>
            <a:ext cx="6561220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Modified Booth (Bit-Pair recoding) Multiplier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392" y="3396661"/>
            <a:ext cx="7056784" cy="5659684"/>
          </a:xfrm>
          <a:prstGeom prst="rect">
            <a:avLst/>
          </a:prstGeom>
          <a:ln w="889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0" y="2208312"/>
            <a:ext cx="12801600" cy="861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is derived from the Booth’s algorithm. It pairs the multiplier bits and gives  one multiplier bit per pair, thus reducing the number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summands by half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23989" y="1262277"/>
            <a:ext cx="6561220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Modified Booth (Bit-Pair recoding) Multiplier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0560" y="1992288"/>
            <a:ext cx="3118411" cy="108012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128" y="3504456"/>
            <a:ext cx="5548731" cy="4464496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6784" y="3432447"/>
            <a:ext cx="6264696" cy="5424603"/>
          </a:xfrm>
          <a:prstGeom prst="rect">
            <a:avLst/>
          </a:prstGeom>
          <a:ln w="889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9114" y="1262277"/>
            <a:ext cx="3090974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Carry Save Addition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8352" y="2064296"/>
            <a:ext cx="8184797" cy="6215012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0240" y="1994908"/>
            <a:ext cx="9945883" cy="7414204"/>
          </a:xfrm>
          <a:prstGeom prst="rect">
            <a:avLst/>
          </a:prstGeom>
          <a:ln w="889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0" y="675362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9114" y="1262277"/>
            <a:ext cx="3090974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Carry Save Addition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526" y="4400633"/>
            <a:ext cx="6815287" cy="5080487"/>
          </a:xfrm>
          <a:prstGeom prst="rect">
            <a:avLst/>
          </a:prstGeom>
          <a:ln w="889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/>
          <p:cNvSpPr/>
          <p:nvPr/>
        </p:nvSpPr>
        <p:spPr>
          <a:xfrm>
            <a:off x="0" y="675362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9114" y="1262277"/>
            <a:ext cx="3090974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Carry Save Addition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0320"/>
            <a:ext cx="6384597" cy="484805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9114" y="1262277"/>
            <a:ext cx="3090974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Carry Save Addition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5759" y="1872022"/>
            <a:ext cx="8071505" cy="5736890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7224479"/>
            <a:ext cx="12801600" cy="24006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Carry save adders (CSA) speed up the addition of the summands generated  during the multiplication process. The inputs to a full adder are normally the two  bits of the two numbers and the carry input from the previous stage.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the other  hand, in the case of the CSA, all the three bits are taken from the three numbers.  The carry generated is saved and added at the next level. A CSA takes in two  inputs and outputs two outputs.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7572" y="1107753"/>
            <a:ext cx="6021740" cy="8373367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675362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40360"/>
            <a:ext cx="3090974" cy="5139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Carry Save Addition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152" y="3676046"/>
            <a:ext cx="4104456" cy="3804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23191"/>
            <a:ext cx="12521480" cy="35394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Thus, in order to speed up the multiplication process, bit-pair recoding of the  multiplier is used to reduce the summands. These summands are then reduced  to 2 using a few CSA steps.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final product is generated by an addition </a:t>
            </a:r>
            <a:br>
              <a:rPr lang="en-US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operation that uses CLA.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All these three techniques help in reducing the time taken for multiplication.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75362"/>
            <a:ext cx="4753353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Signed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Operand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Multiplication: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256268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Integer Division: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016" y="3023191"/>
            <a:ext cx="12521480" cy="40318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Slow Division</a:t>
            </a:r>
          </a:p>
          <a:p>
            <a:pPr marL="1794510" lvl="2" indent="-514350" algn="just">
              <a:buFont typeface="Wingdings" pitchFamily="2" charset="2"/>
              <a:buChar char="v"/>
            </a:pP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Restoring Algorithm</a:t>
            </a:r>
          </a:p>
          <a:p>
            <a:pPr marL="1794510" lvl="2" indent="-514350" algn="just">
              <a:buFont typeface="Wingdings" pitchFamily="2" charset="2"/>
              <a:buChar char="v"/>
            </a:pP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Non-Restoring Algorithm</a:t>
            </a:r>
          </a:p>
          <a:p>
            <a:pPr marL="1794510" lvl="2" indent="-514350" algn="just"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SRT division</a:t>
            </a:r>
          </a:p>
          <a:p>
            <a:pPr marL="457200" indent="-457200" algn="just"/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Fast Division</a:t>
            </a:r>
          </a:p>
          <a:p>
            <a:pPr marL="1794510" lvl="2" indent="-514350" algn="just"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Newton–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division</a:t>
            </a:r>
          </a:p>
          <a:p>
            <a:pPr marL="1794510" lvl="2" indent="-514350" algn="just">
              <a:buFont typeface="Wingdings" pitchFamily="2" charset="2"/>
              <a:buChar char="v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Goldschmidt division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256268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Integer Division: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6224" y="2136303"/>
            <a:ext cx="2448272" cy="3981805"/>
          </a:xfrm>
          <a:prstGeom prst="rect">
            <a:avLst/>
          </a:prstGeom>
          <a:ln w="88900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984176"/>
            <a:ext cx="3970727" cy="5211579"/>
          </a:xfrm>
          <a:prstGeom prst="rect">
            <a:avLst/>
          </a:prstGeom>
          <a:ln w="889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216024" y="6384776"/>
            <a:ext cx="12521480" cy="310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divisor is appropriately positioned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w.r.t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the dividend.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Subtraction is performed.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 the remainder is,</a:t>
            </a:r>
          </a:p>
          <a:p>
            <a:pPr marL="1154430" lvl="1" indent="-514350" algn="just">
              <a:buFont typeface="Wingdings" pitchFamily="2" charset="2"/>
              <a:buChar char="v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Zero or Positive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– a quotient bit is ‘1’. The remainder is extended by another bit of the dividend. The divisor is repositioned and perform subtraction.</a:t>
            </a:r>
          </a:p>
          <a:p>
            <a:pPr marL="1154430" lvl="1" indent="-514350" algn="just">
              <a:buFont typeface="Wingdings" pitchFamily="2" charset="2"/>
              <a:buChar char="v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Negative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– quotient bit ‘0’. The dividend is restored by adding back the divisor. The divisor is repositioned and perform subtraction.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8963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9890" y="1272208"/>
            <a:ext cx="2049022" cy="51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Basic Adders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752" y="3103945"/>
            <a:ext cx="5571976" cy="5729103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112768" y="2410971"/>
            <a:ext cx="6400800" cy="64940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The least expensive circuit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in terms of hardware cost for adding two n-bit binary numbers is a serial adder.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serial adder adds the numbers bit by bit and so requires 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n clock cycles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to compute the complete sum of two n-bit numbers.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serial adder consists of 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a full adder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realizing Equations and 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a flip-flop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to store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6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One sum bit is generated in each clock cycle; a carry is also computed and stored for use during the next clock cycle.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Advantage: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Although this adder is slow, its circuit size is very small and is independent of n.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Disadvantage: </a:t>
            </a: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Long Computation Time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6739" y="2064296"/>
            <a:ext cx="2407839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Serial Adder</a:t>
            </a:r>
            <a:endParaRPr lang="en-US" sz="32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256268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Integer Division: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312" y="1304902"/>
            <a:ext cx="9073008" cy="8206662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18359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Integer Division: </a:t>
            </a:r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Restoring Division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016" y="4944616"/>
            <a:ext cx="12521480" cy="255454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Algorithm (Do the following for </a:t>
            </a:r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‘n’ times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1154430" lvl="1" indent="-514350" algn="just">
              <a:buFont typeface="+mj-lt"/>
              <a:buAutoNum type="arabicPeriod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Shift A and Q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left one binary position.</a:t>
            </a:r>
          </a:p>
          <a:p>
            <a:pPr marL="1154430" lvl="1" indent="-514350" algn="just">
              <a:buFont typeface="+mj-lt"/>
              <a:buAutoNum type="arabicPeriod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Subtract M from A (A=A-M)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, and place the answer back in A.</a:t>
            </a:r>
          </a:p>
          <a:p>
            <a:pPr marL="1154430" lvl="1" indent="-514350" algn="just"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If the sign of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 is 1, set q</a:t>
            </a:r>
            <a:r>
              <a:rPr lang="en-US" sz="32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= 0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add M back to A (A=A+M)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ie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 Restore A); </a:t>
            </a: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else if </a:t>
            </a:r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is 0, set q</a:t>
            </a:r>
            <a:r>
              <a:rPr lang="en-US" sz="32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6104" y="1704256"/>
            <a:ext cx="12521480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n-bit positive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divisor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is loaded into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register M .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n-bit positive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dividend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is loaded into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register Q.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Register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 is set to ‘0’.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After Division, n-bit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Quotient is in register Q; remainder is in register A.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096" y="3774485"/>
            <a:ext cx="12521480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Subtraction done by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2’s Complement addition.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MSB of A and M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indicates the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sign bit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during the subtractions.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18359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Integer Division: </a:t>
            </a:r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Restoring Division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s://i.stack.imgur.com/sqRm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6504" y="1344216"/>
            <a:ext cx="5418162" cy="8107471"/>
          </a:xfrm>
          <a:prstGeom prst="rect">
            <a:avLst/>
          </a:prstGeom>
          <a:ln w="88900" cap="sq" cmpd="thickThin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18359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Integer Division: </a:t>
            </a:r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Restoring Division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20" y="1632248"/>
            <a:ext cx="162238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6464" y="1344216"/>
            <a:ext cx="5668786" cy="8019587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75362"/>
            <a:ext cx="5860066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Integer Division: </a:t>
            </a:r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Non-Restoring Division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096" y="1704256"/>
            <a:ext cx="1252148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restoring algorithm is improved by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avoiding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the need for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RESTORE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after every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unsuccessful subtractions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That means the result  is negative.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96" y="2910389"/>
            <a:ext cx="12521480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 is Positive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we shift left and subtract M; i.e.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2A – M.</a:t>
            </a:r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 is Negative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we restore by A + M and left shift (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2A + 2M); then subtract M. This is equivalent to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2A + M.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096" y="4495725"/>
            <a:ext cx="12521480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Wingdings" pitchFamily="2" charset="2"/>
              <a:buChar char="Ø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is set to ‘0’ or ‘1’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after the correct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operatioon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860066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Integer Division: </a:t>
            </a:r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Non-Restoring Division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016" y="1848272"/>
            <a:ext cx="12521480" cy="60016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Algorithm </a:t>
            </a:r>
          </a:p>
          <a:p>
            <a:pPr marL="514350" indent="-514350" algn="just"/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Step 1:</a:t>
            </a:r>
          </a:p>
          <a:p>
            <a:pPr marL="514350" indent="-514350" algn="just"/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	Do the following for </a:t>
            </a:r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‘n’ times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54430" lvl="1" indent="-514350" algn="just"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If the sign of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 is 0,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Shift A and Q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left one binary position and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Subtract M from A (A=A-M)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, otherwise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shift A and Q left and add M to A (A=A+M)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54430" lvl="1" indent="-514350" algn="just">
              <a:buFont typeface="+mj-lt"/>
              <a:buAutoNum type="arabicPeriod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If the sign of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 is 0, set q</a:t>
            </a:r>
            <a:r>
              <a:rPr lang="en-US" sz="32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= 1;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else if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 is 1, set q</a:t>
            </a:r>
            <a:r>
              <a:rPr lang="en-US" sz="3200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514350" lvl="1" indent="-514350" algn="just"/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1" indent="-514350" algn="just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Step 2: </a:t>
            </a:r>
          </a:p>
          <a:p>
            <a:pPr marL="514350" lvl="1" indent="-514350" algn="just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	If the sign of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 is 1, add M to A (A=A+M)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20" y="1560239"/>
            <a:ext cx="6768752" cy="7486177"/>
          </a:xfrm>
          <a:prstGeom prst="rect">
            <a:avLst/>
          </a:prstGeom>
          <a:ln w="889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0" y="675362"/>
            <a:ext cx="5860066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Integer Division: </a:t>
            </a:r>
            <a:r>
              <a:rPr lang="en-IN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Non-Restoring Division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3657" y="3216424"/>
            <a:ext cx="5279831" cy="1530910"/>
          </a:xfrm>
          <a:prstGeom prst="rect">
            <a:avLst/>
          </a:prstGeom>
          <a:ln w="88900" cap="sq" cmpd="thickThin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7192888" y="5088632"/>
            <a:ext cx="5544616" cy="310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Step  2 is needed to provide proper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positive remainder in A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 the end of ‘n’ cycles. </a:t>
            </a:r>
          </a:p>
          <a:p>
            <a:pPr marL="514350" indent="-514350" algn="just">
              <a:buFont typeface="Wingdings" pitchFamily="2" charset="2"/>
              <a:buChar char="v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Restore operation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at every cycle is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not needed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one ADD or SUBTRACT operation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is performed per cycle.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75362"/>
            <a:ext cx="3784177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016" y="1776264"/>
            <a:ext cx="12377464" cy="6001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various circuits used to execute data-processing instructions are usually combined in a single circuit called an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arithmetic-logic unit or ALU.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complexity of an ALU is determined by the way in which its arithmetic instructions are realized. Simple ALUs that perform fixed-point addition and subtraction, as well as word based logical operations, can be realized by combinational circuits.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ALUs that also perform multiplication and division.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Some processors having fixed-point ALUs employ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special-purpose auxiliary units called arithmetic (co)processors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to perform floating-point and other complex numerical functions.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715041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 – Combinational ALU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312" y="1353303"/>
            <a:ext cx="9010132" cy="8199825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04256"/>
            <a:ext cx="12801600" cy="16312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simplest ALUs combine the functions of a twos-complement adder-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subtracter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with those of a circuit that generates word-based logic functions of the form f(X,Y), for example,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AND, XOR, and NOT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They can thus implement most of a CPU‘s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fixed-point data-processing instructions.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75362"/>
            <a:ext cx="715041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 – Combinational ALU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572683"/>
            <a:ext cx="12801600" cy="43242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4.28 outlines an ALU that has separate subunits for logical and arithmetic operations. The particular class of operation (logical and arithmetic) to be performed is determined by a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"mode" control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line M attached to a two-way multiplexer that channels the required result to the output bus Z.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specific operation performed by the desired subunit is determined by a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"select" control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S. The ALU's logical operations are performed bitwise; that is, the same operation / is applied to every pair of data lines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maximum number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distinct logical operations is 16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which is the number of distinct truth tables of two Boolean variables. Hence the select bus S needs to be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size 4.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 also be used to select up to 16 different arithmetic operations such as X + Y, X - Y, Y - X, X + 1 (increment), X- 1 (decrement), and so on, as needed.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8963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9890" y="1272208"/>
            <a:ext cx="2049022" cy="51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Basic Adders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6739" y="1920280"/>
            <a:ext cx="2749279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Parallel Adder</a:t>
            </a:r>
            <a:endParaRPr lang="en-US" sz="32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256" y="3366635"/>
            <a:ext cx="10225135" cy="3738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00B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715041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 – Combinational ALU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112" y="1259185"/>
            <a:ext cx="9807008" cy="548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39025" y="5862761"/>
            <a:ext cx="53625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9746" y="8833048"/>
            <a:ext cx="3549193" cy="6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6411435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 – Sequential ALUs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0120" y="1675795"/>
            <a:ext cx="12097344" cy="54784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Although, both multiplication and division can be implemented by combinational logic, it is generally impractical to merge these operations with addition and subtraction into a single, combinational ALU.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reason is twofold.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Combinational multipliers and dividers are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costly in terms of hardware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They are also much slower than addition and subtraction circuits, a consequence of their many logic levels.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 n-bit combinational multiplier or divider is typically composed of n or more levels of add-subtract logic, making multiplication and division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at least n times slower than addition or subtraction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number of gates in the multiply-divide logic is also greater by a factor of about n. Hence except when n is very small, complete ALUs are usually constructed from low-cost sequential circuits where add and subtract each take one clock cycle, while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multiplication and division are multi-cycle operations.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76" y="1848272"/>
            <a:ext cx="10954834" cy="7421836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675362"/>
            <a:ext cx="6411435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 – Sequential ALUs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120" y="1480676"/>
            <a:ext cx="12241360" cy="48320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Three one-word registers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 used for operand storage: the accumulator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AC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the multiplier-quotient register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MQ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and the data register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AC and MQ are organized as a single register AC.MQ capable of left- and right-shifting. Additional data processing is provided by a combinational ALU capable of addition, subtraction, and logical operations; we will refer to this unit as the add-subtract unit.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This unit derives its inputs from AC and DR and places its results in AC. The MQ register is so-called because it stores the multiplier during multiplication and the quotient during division.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DR stores the multiplicand or divisor, while the result (product or quotient and remainder) is stored in the register-pair AC.MQ.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75362"/>
            <a:ext cx="6411435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 – Sequential ALUs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0480" y="6456784"/>
            <a:ext cx="6122057" cy="3072408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6411435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 – Sequential ALUs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016" y="1992288"/>
            <a:ext cx="12377464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Register files:</a:t>
            </a:r>
          </a:p>
          <a:p>
            <a:pPr marL="1097280" lvl="1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Modern CPUs retain special registers like the multiplier-quotient register MQ for multiplication and division, but the accumulator AC and the data register DR are usually replaced by a set of general-purpose registers.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2208" y="3936504"/>
            <a:ext cx="11358618" cy="258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120" y="1632248"/>
            <a:ext cx="12097344" cy="20159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ALU expansion: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quite feasible to manufacture an entire sequential ALU for fixed-point w-bit numbers on a single IC chip.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Moreover, the ALU can easily be designed for expansion to handle operands of size n = km, or indeed any word size n &gt; m, in two ways: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75362"/>
            <a:ext cx="6411435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 – Sequential ALUs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136" y="4078773"/>
            <a:ext cx="11809312" cy="44012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Spatial expansion: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Connect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k copies of the m-bit ALU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the manner of a ripple- carry adder to form a single ALU capable of processing km-bit words directly. The resulting array-like circuit is said to be bit sliced because each component ALU concurrently processes a separate "slice" of m bits from each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km-bit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operand.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Temporal expansion: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one copy of the m-bit ALU chip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the manner of a serial adder to perform an operation on km-bit words in k consecutive steps (clock cycles). In each step the ALU processes a separate m-bit slice of each operand. This processing is called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multi-cycle or multiple-precision processing.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32248"/>
            <a:ext cx="5157366" cy="318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0520" y="4423345"/>
            <a:ext cx="882967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675362"/>
            <a:ext cx="6411435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Arithmetic Logic Circuits – Sequential ALUs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0520" y="2208312"/>
            <a:ext cx="8937221" cy="432048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386475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Arithmetic Operations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36" y="1560240"/>
            <a:ext cx="12025336" cy="16312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Let (X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be the floating-point representation of a number X, which therefore has the numerical value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x B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Recall that the mantissa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(significant)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the exponent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are fixed-point numbers and that the base B is the same as the base (radix) of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690" y="4296544"/>
            <a:ext cx="12245790" cy="1684957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805226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Arithmetic Operations – Basic Operations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8232" y="1704256"/>
            <a:ext cx="10513168" cy="4261254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0120" y="6024736"/>
            <a:ext cx="1728192" cy="4770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6424" y="6240760"/>
            <a:ext cx="7776864" cy="4770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 = 1.32400111 x 10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17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and Y = 1.04799245 x 10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21</a:t>
            </a:r>
            <a:endParaRPr lang="en-US" b="1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0240" y="6888832"/>
            <a:ext cx="10081120" cy="86177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Y is given by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(1.32400111 x 1.04799245) x 10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(17 + 21)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1.38758607 x 10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38</a:t>
            </a:r>
            <a:endParaRPr lang="en-US" b="1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2128" y="7896944"/>
            <a:ext cx="12305456" cy="16312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Floating-point division requires a fixed-point division involving the mantissas and a fixed-point subtraction involving the exponents.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Thus multiplication and division are not much harder to implement than the corresponding fixed-point operations.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805226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Arithmetic Operations – Basic Operations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0120" y="1416224"/>
            <a:ext cx="12169352" cy="27853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Floating-point addition and subtraction are complicated by the fact that the exponents of the two input operands must be made equal before the corresponding mantissas can be added or subtracted.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 suggested by Figure 4.40, this exponent equalization can be done by right- shifting the mantissa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associated with the smaller exponent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 total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- X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digit positions to form a new mantissa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-Y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which can then be combined directly with 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1097280" lvl="1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Thus floating-point addition and subtraction have three main steps: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128" y="4728592"/>
            <a:ext cx="12129647" cy="1728192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128" y="6744815"/>
            <a:ext cx="12169352" cy="2463003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8963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9890" y="1272208"/>
            <a:ext cx="2049022" cy="51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Basic Adders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6739" y="1920280"/>
            <a:ext cx="2749279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Parallel Adder</a:t>
            </a:r>
            <a:endParaRPr lang="en-US" sz="32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928392"/>
            <a:ext cx="12801600" cy="50937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Circuits that, in one clock cycle, add all bits of two n-bit numbers, as well as an external carry-in signal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are called n-bit parallel adders or simply n-bit adders.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Each 1-bit adder stage supplies a carry bit to the stage on its left.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‘1’ appearing on the carry-in line of a 1-bit adder can cause it to generate a ‘1’ on its carryout line.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Hence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carry signals propagate through the adder from right to left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giving rise to the name </a:t>
            </a:r>
            <a:r>
              <a:rPr lang="en-US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ripple-carry adder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In the worst case a carry signal can ripple through all n stages of the adder.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maximum signal propagation delay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an n-bit ripple-carry adder is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where d is the delay of a full-adder stage.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Disadvantage: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Unlike a serial adder, the amount of hardware in a ripple-carry adder increases linearly with n, the word size of the numbers being added.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Advantage: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 compared to Serial Adder with delay of n*FA delay.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8052269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Arithmetic Operations – Basic Operations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76" y="1336476"/>
            <a:ext cx="11377264" cy="3896172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120" y="5448672"/>
            <a:ext cx="7403575" cy="201622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6705" y="7608912"/>
            <a:ext cx="7128792" cy="184827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1811" y="5448672"/>
            <a:ext cx="7579789" cy="720080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7207486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Arithmetic Operations – </a:t>
            </a:r>
            <a:r>
              <a:rPr lang="en-IN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Difficulties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2128" y="1416224"/>
            <a:ext cx="12169352" cy="39395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biased exponents are added or subtracted using fixed-point arithmetic in the course of a floating-point calculation,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resulting exponent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doubly biased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must be corrected by subtracting the bias.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For example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let the exponent length be 4, and let the bias be 2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4-1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8.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Suppose that exponents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1111 and 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0101 denoting +7 and -3, respectively, are to be added. If ordinary binary addition is used, we obtain the sum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10100, which denotes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12 = 4 + 8 in excess-8 code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sum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10100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now corrected by subtracting the bias 1000 to produce 1100, which is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correct biased representation of X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+ Y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= 4.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128" y="5545648"/>
            <a:ext cx="12169352" cy="16312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Another problem arises from the all-0 representation usually required of zero.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X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 is computed as (X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x 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x 2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XE + YE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either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or 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zero, the resulting product has an all-0 mantissa but may not have an all-0 exponent.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special step is then needed to make the exponent bits 0.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2128" y="1488232"/>
            <a:ext cx="11737304" cy="35548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floating-point operation causes overflow or underflow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if the result is too large or too small to be represented. Overflow or underflow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resulting from mantissa operations can usually be corrected by shifting the mantissa of the result and modifying its exponent; this is done automatically during floating-point processing.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instance, adding the normalized decimal numbers X = 5.1049 x 10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Y = 7.9379 x 10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produces the sum 13.0428 x 10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which is normalized to 1.3043 x 10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by shifting 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one digit to the right (and rounding off the result) and incrementing the exponent by one.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75362"/>
            <a:ext cx="7207486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Arithmetic Operations – </a:t>
            </a:r>
            <a:r>
              <a:rPr lang="en-IN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Difficulties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136" y="5234970"/>
            <a:ext cx="11665296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 preserve accuracy during floating-point calculations, one or more extra bits called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guard bits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 temporarily attached to the right end of the mantissa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01600" y="2568352"/>
            <a:ext cx="888682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7231531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Arithmetic Operations – </a:t>
            </a:r>
            <a:r>
              <a:rPr lang="en-IN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Guard Bits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1" y="1694325"/>
            <a:ext cx="12009040" cy="18528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8016" tIns="64008" rIns="128016" bIns="64008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The additional bits are to be added into the LSB of the operands in order to improve the accuracy during arithmetic operations, which are named as </a:t>
            </a: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Guard Bits.</a:t>
            </a:r>
            <a:endParaRPr lang="en-IN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Precision of the Final result is improved due to Guard Bits.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304" y="3936504"/>
            <a:ext cx="8820150" cy="52768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722762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Arithmetic Operations – </a:t>
            </a:r>
            <a:r>
              <a:rPr lang="en-IN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Truncation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838341"/>
            <a:ext cx="12649200" cy="25760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8016" tIns="64008" rIns="128016" bIns="64008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The Process of removing the Guard bits after the arithmetic operations is named as “Truncation”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Three methods of Truncation :</a:t>
            </a:r>
          </a:p>
          <a:p>
            <a:pPr marL="1737360" lvl="2" indent="-457200">
              <a:buFont typeface="+mj-lt"/>
              <a:buAutoNum type="arabicPeriod"/>
            </a:pP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Chopping</a:t>
            </a:r>
          </a:p>
          <a:p>
            <a:pPr marL="1737360" lvl="2" indent="-457200">
              <a:buFont typeface="+mj-lt"/>
              <a:buAutoNum type="arabicPeriod"/>
            </a:pP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Von Neumann Rounding</a:t>
            </a:r>
          </a:p>
          <a:p>
            <a:pPr marL="1737360" lvl="2" indent="-457200">
              <a:buFont typeface="+mj-lt"/>
              <a:buAutoNum type="arabicPeriod"/>
            </a:pP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Rounding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722762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Arithmetic Operations – </a:t>
            </a:r>
            <a:r>
              <a:rPr lang="en-IN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Truncation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104" y="1344216"/>
            <a:ext cx="2165978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457200" lvl="2" indent="-457200" algn="just">
              <a:buFont typeface="+mj-lt"/>
              <a:buAutoNum type="arabicPeriod"/>
            </a:pPr>
            <a:r>
              <a:rPr lang="en-IN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Chopping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1920280"/>
            <a:ext cx="12000656" cy="17604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8016" tIns="64008" rIns="128016" bIns="64008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Remove all the Guard bits and retain the specified size of the bits. It is a Biased Approximations.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Ex.: 0.010101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0.010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N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Error Range is : 0.00000 to 0.000111</a:t>
            </a:r>
            <a:endParaRPr lang="en-IN" sz="28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96" y="3792488"/>
            <a:ext cx="450867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514350" lvl="2" indent="-514350" algn="just">
              <a:buFont typeface="+mj-lt"/>
              <a:buAutoNum type="arabicPeriod" startAt="2"/>
            </a:pPr>
            <a:r>
              <a:rPr lang="en-IN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Von Neumann Chopping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232792" y="4440560"/>
            <a:ext cx="12000656" cy="17604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8016" tIns="64008" rIns="128016" bIns="64008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If the removed bits consists of ‘1’ then LSB of the retained bits are increased by ‘1’. It is a </a:t>
            </a:r>
            <a:r>
              <a:rPr lang="en-IN" b="1" dirty="0" err="1" smtClean="0">
                <a:latin typeface="Times New Roman" pitchFamily="18" charset="0"/>
                <a:cs typeface="Times New Roman" pitchFamily="18" charset="0"/>
              </a:rPr>
              <a:t>UnBiased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Approximations.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Ex.: 0.010101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0.011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N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Error Range is : -1 to +1</a:t>
            </a:r>
            <a:endParaRPr lang="en-IN" sz="28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096" y="6312768"/>
            <a:ext cx="2223686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514350" lvl="2" indent="-514350" algn="just">
              <a:buFont typeface="+mj-lt"/>
              <a:buAutoNum type="arabicPeriod" startAt="3"/>
            </a:pPr>
            <a:r>
              <a:rPr lang="en-IN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Rounding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2792" y="7094632"/>
            <a:ext cx="12000656" cy="17604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28016" tIns="64008" rIns="128016" bIns="64008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If the removed bits MSB consists of ‘1’ then LSB of the retained bits are incremented by ‘1’. Otherwise, no increment. It is a </a:t>
            </a:r>
            <a:r>
              <a:rPr lang="en-IN" b="1" dirty="0" err="1" smtClean="0">
                <a:latin typeface="Times New Roman" pitchFamily="18" charset="0"/>
                <a:cs typeface="Times New Roman" pitchFamily="18" charset="0"/>
              </a:rPr>
              <a:t>UnBiased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Approximations.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Ex.: 0.010101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0.011;	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0.010011 </a:t>
            </a:r>
            <a:r>
              <a:rPr lang="en-IN" sz="28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0.010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N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Error Range is : -(1/2) to +(1/2)</a:t>
            </a:r>
            <a:endParaRPr lang="en-IN" sz="28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30472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76" y="1418038"/>
            <a:ext cx="11475396" cy="6910953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30472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696407"/>
            <a:ext cx="12801600" cy="66325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Floating-point arithmetic can be implemented by two loosely connected fixed-point data path circuits,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an exponent unit and a mantissa unit.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mantissa unit performs all four basic operations on the mantissas.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simpler circuit capable of only adding, subtracting, and comparing exponents suffices for the exponent unit.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Exponent comparison can be done by a comparator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 by subtracting the exponents.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Figure 4.41 outlines the structure of a floating-point unit employing the foregoing approach. The exponents of the input operands are put in registers El and E2, which are connected to an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adder that computes El + E2.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exponent comparison required for addition and subtraction is made by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computing El - E2 and placing it in a counter register E. The larger exponent is then determined from the sign of E.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shifting of one mantissa required before the mantissa addition or subtraction can occur is controlled by E. The magnitude of E is sequentially decremented to zero.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After each decrement, the appropriate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mantissa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(whose location in the mantissa unit varies with the operation being performed)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is shifted one digit position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Once the mantissas have been aligned, they are processed in the usual manner. The exponent of the result is also computed and placed in 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7102906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 Architecture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336" y="1269832"/>
            <a:ext cx="7560840" cy="823846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30472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365116"/>
            <a:ext cx="12801600" cy="54784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mantissa is assumed to be a binary fraction, and the exponent a biased integer; the base B is 2.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first step of the algorithm is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equalization of the exponents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which is done by subtracting them and aligning the mantissas by shifting one of them until the difference between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exponents has been reduced to zero.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Next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aligned mantissas are added.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Finally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result is normalized,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necessary, by again shifting the mantissa and making a compensating change in the exponent.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mantissa and exponent of the final result are placed in the AC and 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registers, respectively.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Tests are also performed for floating-point overflow and underflow; if either occurs,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flag ERROR is set to 1.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separate test is made for a zero result which, if indicated by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 = 0, causes E to be set to also.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8963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9890" y="1272208"/>
            <a:ext cx="2049022" cy="51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Basic Adders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6739" y="1920280"/>
            <a:ext cx="4952381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Parallel Adder / </a:t>
            </a:r>
            <a:r>
              <a:rPr lang="en-US" sz="32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Subtracter</a:t>
            </a:r>
            <a:endParaRPr lang="en-US" sz="32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2288" y="2712368"/>
            <a:ext cx="9793088" cy="6671625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30472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869028"/>
            <a:ext cx="12521480" cy="44012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Special Cases:</a:t>
            </a:r>
          </a:p>
          <a:p>
            <a:pPr marL="457200" indent="-457200" algn="just"/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We can save time by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checking to see whether one of the input operands X or Y is zero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 the start and simply making the nonzero operand the result.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both X and Y are zero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either operand may be used as the result.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 the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difference between exponents is very large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(|E| &gt;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), then the shifting process to align one of the mantissas, say, X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in AC, will result in AC = 0, after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steps. Continued shifting to make E = 0 will not affect the result, which in this case will be Y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Note also that it is more efficient to terminate the shifting after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steps instead of |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EI|steps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659674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 </a:t>
            </a:r>
            <a:r>
              <a:rPr lang="en-IN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8032" y="1416224"/>
            <a:ext cx="12449472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numbers have the 32-bit format of the IEEE Standard 754. 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this format each number N has a 23-bit fractional mantissa M with a hidden bit. an 8-bit exponent E in excess- 127 code, and 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 base B = 2.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0520" y="3792488"/>
            <a:ext cx="4256677" cy="74751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200" y="5160640"/>
            <a:ext cx="10843480" cy="2088232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6424" y="7752928"/>
            <a:ext cx="965403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84451"/>
            <a:ext cx="12449472" cy="62478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exponent subtraction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– Y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in the COMPARE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step is done using excess-127 code and produces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11110111 = -8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Note that a in the left-most bit position of E always indicates a negative number in this code.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Now the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EQUALIZE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step is executed, causing E to be incremented and AC, which contains the mantissa of X (including its hidden bit), to be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right-shifted.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eight shifts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E reaches zero, indicated by its left-most bit changing from to 1.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Then the mantissa addition takes place, and the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larger exponent is transferred from E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to 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sum appearing in AC is normalized, so the final result X + Y = 300.75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has its exponent in E and its mantissa in AC.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sum is eventually stored in the following standard format.</a:t>
            </a:r>
          </a:p>
          <a:p>
            <a:pPr marL="2377440" lvl="3" indent="-457200" algn="just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X+Y=0 10000111 00101100110000000000000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75362"/>
            <a:ext cx="659674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 </a:t>
            </a:r>
            <a:r>
              <a:rPr lang="en-IN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184" y="1125314"/>
            <a:ext cx="11611222" cy="840703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675362"/>
            <a:ext cx="6596742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 </a:t>
            </a:r>
            <a:r>
              <a:rPr lang="en-IN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384872" cy="8987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 </a:t>
            </a: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	Architecture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0760" y="641151"/>
            <a:ext cx="5676900" cy="93440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04256"/>
            <a:ext cx="5667375" cy="42862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36304"/>
            <a:ext cx="5676900" cy="113347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87824"/>
            <a:ext cx="5724525" cy="8953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368552"/>
            <a:ext cx="5734050" cy="3429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7867650"/>
            <a:ext cx="5676900" cy="17335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5362"/>
            <a:ext cx="5384872" cy="8987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Floating Point Addition/Subtraction: </a:t>
            </a: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	Architecture</a:t>
            </a:r>
            <a:endParaRPr lang="en-IN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0400" y="1992288"/>
            <a:ext cx="64008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https://www.geeksforgeeks.org/overflow-in-arithmetic-addition-in-binary-number-system/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00400" y="2857545"/>
            <a:ext cx="64008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http://vlabs.iitkgp.ernet.in/coa/exp7/index.html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3200400" y="4369713"/>
            <a:ext cx="64008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hlinkClick r:id="rId2"/>
              </a:rPr>
              <a:t>http://www.ecs.umass.edu/ece/koren/arith/simulator/Booth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  </a:t>
            </a:r>
            <a:r>
              <a:rPr lang="en-IN" b="1" dirty="0" smtClean="0"/>
              <a:t>(Simulator)</a:t>
            </a:r>
            <a:endParaRPr lang="en-IN" b="1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media.cheggcdn.com/study/25d/25df8477-55fd-4e69-8ff5-25b323a10771/714004-9-10P-i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160" y="1056184"/>
            <a:ext cx="8757906" cy="2448272"/>
          </a:xfrm>
          <a:prstGeom prst="rect">
            <a:avLst/>
          </a:prstGeom>
          <a:noFill/>
        </p:spPr>
      </p:pic>
      <p:pic>
        <p:nvPicPr>
          <p:cNvPr id="7172" name="Picture 4" descr="https://media.cheggcdn.com/study/fb3/fb37fa47-a8fa-444d-9bdf-721bd3a83764/714004-9-10P-i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6304" y="5088632"/>
            <a:ext cx="7908557" cy="2448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6304" y="480120"/>
            <a:ext cx="64008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https://kodlogs.com/98992/restoring-and-non-restoring-division-algorithm-with-example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34377" y="1416224"/>
            <a:ext cx="313284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Non-restoring division </a:t>
            </a:r>
            <a:endParaRPr lang="en-US" dirty="0"/>
          </a:p>
        </p:txBody>
      </p:sp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432048" y="2273931"/>
            <a:ext cx="1208943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Set Register A = Dividend = 000000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Set Register Q = Dividend = 101110 ( So AQ = 000000 101110 , Q0 = LSB of Q = 0 ) Set M = Divisor = 010111, M' = 2's complement of M = 101001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Set Count = 6, since 6 digits operation is being done here.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69635" name="Picture 3" descr="https://i.stack.imgur.com/Xjz0J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8512" y="4152528"/>
            <a:ext cx="6696744" cy="13249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8963"/>
            <a:ext cx="3876510" cy="5139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Addition and Subtraction: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991" y="62474"/>
            <a:ext cx="5263171" cy="56015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 </a:t>
            </a:r>
            <a:r>
              <a:rPr lang="en-IN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DATA PATH DESIGN</a:t>
            </a:r>
            <a:endParaRPr lang="en-I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9890" y="1272208"/>
            <a:ext cx="2049022" cy="5139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128016" tIns="64008" rIns="128016" bIns="64008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Basic Adders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6739" y="1920280"/>
            <a:ext cx="4952381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Parallel Adder / </a:t>
            </a:r>
            <a:r>
              <a:rPr lang="en-US" sz="32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Subtracter</a:t>
            </a:r>
            <a:endParaRPr lang="en-US" sz="32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2448" y="2784376"/>
            <a:ext cx="3779542" cy="57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8432" y="3648472"/>
            <a:ext cx="3979389" cy="72008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8232" y="4584576"/>
            <a:ext cx="7971286" cy="86409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256184" y="5833680"/>
            <a:ext cx="10041160" cy="16312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Thus extending a parallel adder to perform twos-complement subtraction as well as addition merely requires connecting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 two-input EXCLUSIVE-OR gates to the adder's inputs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; these gates are represented by a single n-bit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word gate.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5130</Words>
  <Application>Microsoft Office PowerPoint</Application>
  <PresentationFormat>A3 Paper (297x420 mm)</PresentationFormat>
  <Paragraphs>536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1212</cp:revision>
  <dcterms:created xsi:type="dcterms:W3CDTF">2021-07-12T05:02:24Z</dcterms:created>
  <dcterms:modified xsi:type="dcterms:W3CDTF">2022-09-05T08:08:24Z</dcterms:modified>
</cp:coreProperties>
</file>